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5" r:id="rId1"/>
  </p:sldMasterIdLst>
  <p:notesMasterIdLst>
    <p:notesMasterId r:id="rId8"/>
  </p:notesMasterIdLst>
  <p:sldIdLst>
    <p:sldId id="287" r:id="rId2"/>
    <p:sldId id="289" r:id="rId3"/>
    <p:sldId id="308" r:id="rId4"/>
    <p:sldId id="291" r:id="rId5"/>
    <p:sldId id="312" r:id="rId6"/>
    <p:sldId id="29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orient="horz" pos="2260" userDrawn="1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UKU" initials="M" lastIdx="1" clrIdx="0">
    <p:extLst>
      <p:ext uri="{19B8F6BF-5375-455C-9EA6-DF929625EA0E}">
        <p15:presenceInfo xmlns:p15="http://schemas.microsoft.com/office/powerpoint/2012/main" userId="MARUKU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36" autoAdjust="0"/>
    <p:restoredTop sz="81295" autoAdjust="0"/>
  </p:normalViewPr>
  <p:slideViewPr>
    <p:cSldViewPr snapToGrid="0">
      <p:cViewPr varScale="1">
        <p:scale>
          <a:sx n="56" d="100"/>
          <a:sy n="56" d="100"/>
        </p:scale>
        <p:origin x="912" y="44"/>
      </p:cViewPr>
      <p:guideLst>
        <p:guide orient="horz" pos="2160"/>
        <p:guide orient="horz" pos="2260"/>
        <p:guide pos="3840"/>
      </p:guideLst>
    </p:cSldViewPr>
  </p:slideViewPr>
  <p:outlineViewPr>
    <p:cViewPr>
      <p:scale>
        <a:sx n="33" d="100"/>
        <a:sy n="33" d="100"/>
      </p:scale>
      <p:origin x="250" y="2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05E5CE-88BA-4279-A4A2-A246E40B01D3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D9A2E8-B582-478A-AC21-C5298C3259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768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639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Photograph</a:t>
            </a:r>
            <a:r>
              <a:rPr lang="en-US" baseline="0" dirty="0" smtClean="0"/>
              <a:t> shows </a:t>
            </a:r>
            <a:r>
              <a:rPr lang="en-US" dirty="0" smtClean="0"/>
              <a:t>Merrimack River Drainage sub watershed while the</a:t>
            </a:r>
            <a:r>
              <a:rPr lang="en-US" baseline="0" dirty="0" smtClean="0"/>
              <a:t> green spots in the map alludes to the areas in the city for earmarked for conservation projects.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5478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McEachern</a:t>
            </a:r>
            <a:r>
              <a:rPr lang="en-US" dirty="0" smtClean="0"/>
              <a:t> Greenway is one of the area in Concord</a:t>
            </a:r>
            <a:r>
              <a:rPr lang="en-US" baseline="0" dirty="0" smtClean="0"/>
              <a:t> whose architecture has  been developed to reduce surface runoff and facilitate soil conservation.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2477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  <a:buFont typeface="Wingdings" pitchFamily="2" charset="2"/>
              <a:buNone/>
            </a:pP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Physical diversity</a:t>
            </a:r>
            <a:r>
              <a:rPr lang="en-US" sz="1200" baseline="0" dirty="0" smtClean="0">
                <a:solidFill>
                  <a:schemeClr val="tx1"/>
                </a:solidFill>
                <a:latin typeface="Constantia" pitchFamily="18" charset="0"/>
              </a:rPr>
              <a:t> entails the </a:t>
            </a:r>
            <a:r>
              <a:rPr lang="en-US" sz="1200" dirty="0" smtClean="0">
                <a:solidFill>
                  <a:schemeClr val="tx1"/>
                </a:solidFill>
                <a:latin typeface="Constantia" pitchFamily="18" charset="0"/>
              </a:rPr>
              <a:t>variety of geological and hydrological features. There are also considerations on the area’s potency to provide essential services such as drinking water, food products, flood control, and timber products.</a:t>
            </a:r>
          </a:p>
          <a:p>
            <a:pPr>
              <a:lnSpc>
                <a:spcPct val="200000"/>
              </a:lnSpc>
              <a:buFont typeface="Wingdings" pitchFamily="2" charset="2"/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878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Photograph depicts trails in the open spaces of Concord city that ease</a:t>
            </a:r>
            <a:r>
              <a:rPr lang="en-US" baseline="0" dirty="0" smtClean="0"/>
              <a:t> the movement of people and allow for water movement into drainage systems during rainfall.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02902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D9A2E8-B582-478A-AC21-C5298C32592C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187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235015"/>
      </p:ext>
    </p:extLst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9219178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342978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2753771"/>
      </p:ext>
    </p:extLst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7893719"/>
      </p:ext>
    </p:extLst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4392955"/>
      </p:ext>
    </p:extLst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412030"/>
      </p:ext>
    </p:extLst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602140"/>
      </p:ext>
    </p:extLst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0705083"/>
      </p:ext>
    </p:extLst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67795"/>
      </p:ext>
    </p:extLst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84155136"/>
      </p:ext>
    </p:extLst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04472"/>
      </p:ext>
    </p:extLst>
  </p:cSld>
  <p:clrMapOvr>
    <a:masterClrMapping/>
  </p:clrMapOvr>
  <p:transition spd="slow"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34040234"/>
      </p:ext>
    </p:extLst>
  </p:cSld>
  <p:clrMapOvr>
    <a:masterClrMapping/>
  </p:clrMapOvr>
  <p:transition spd="slow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159193"/>
      </p:ext>
    </p:extLst>
  </p:cSld>
  <p:clrMapOvr>
    <a:masterClrMapping/>
  </p:clrMapOvr>
  <p:transition spd="slow"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653044"/>
      </p:ext>
    </p:extLst>
  </p:cSld>
  <p:clrMapOvr>
    <a:masterClrMapping/>
  </p:clrMapOvr>
  <p:transition spd="slow"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26777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602BF1-B25E-4E9F-83A7-C4DD932695E2}" type="datetimeFigureOut">
              <a:rPr lang="en-US" smtClean="0"/>
              <a:pPr/>
              <a:t>9/30/2020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A7BA4CA-5A1B-49CC-9423-2B2FC912987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228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  <p:sldLayoutId id="2147483848" r:id="rId13"/>
    <p:sldLayoutId id="2147483849" r:id="rId14"/>
    <p:sldLayoutId id="2147483850" r:id="rId15"/>
    <p:sldLayoutId id="2147483851" r:id="rId16"/>
  </p:sldLayoutIdLst>
  <p:transition spd="slow">
    <p:fade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527" y="1708997"/>
            <a:ext cx="11485419" cy="3902093"/>
          </a:xfrm>
        </p:spPr>
        <p:txBody>
          <a:bodyPr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dirty="0" smtClean="0">
                <a:solidFill>
                  <a:schemeClr val="tx1"/>
                </a:solidFill>
              </a:rPr>
              <a:t>Concord NC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Name</a:t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en-US" dirty="0" smtClean="0">
                <a:solidFill>
                  <a:schemeClr val="tx1"/>
                </a:solidFill>
              </a:rPr>
              <a:t>Date</a:t>
            </a:r>
            <a:endParaRPr lang="en-US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30317" y="176462"/>
            <a:ext cx="9854276" cy="657727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Site </a:t>
            </a:r>
            <a:r>
              <a:rPr lang="en-US" dirty="0" smtClean="0">
                <a:solidFill>
                  <a:schemeClr val="tx1"/>
                </a:solidFill>
              </a:rPr>
              <a:t>Overview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41684"/>
            <a:ext cx="11914910" cy="6216315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onstantia" pitchFamily="18" charset="0"/>
              </a:rPr>
              <a:t>Conservation lands within the major river 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drainages.</a:t>
            </a:r>
            <a:endParaRPr lang="en-US" sz="2400" dirty="0" smtClean="0">
              <a:solidFill>
                <a:schemeClr val="tx1"/>
              </a:solidFill>
              <a:latin typeface="Constantia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Constantia" pitchFamily="18" charset="0"/>
              </a:rPr>
              <a:t>The area is predominantly flanked 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rustic establishments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Many </a:t>
            </a:r>
            <a:r>
              <a:rPr lang="en-US" sz="2400" dirty="0">
                <a:solidFill>
                  <a:schemeClr val="tx1"/>
                </a:solidFill>
                <a:latin typeface="Constantia" pitchFamily="18" charset="0"/>
              </a:rPr>
              <a:t>of portions of the area lack water and sewer 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service.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Storm </a:t>
            </a:r>
            <a:r>
              <a:rPr lang="en-US" sz="2400" dirty="0">
                <a:solidFill>
                  <a:schemeClr val="tx1"/>
                </a:solidFill>
                <a:latin typeface="Constantia" pitchFamily="18" charset="0"/>
              </a:rPr>
              <a:t>water runoff that 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erode 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soil; areas </a:t>
            </a:r>
            <a:r>
              <a:rPr lang="en-US" sz="2400" dirty="0" smtClean="0">
                <a:solidFill>
                  <a:schemeClr val="tx1"/>
                </a:solidFill>
                <a:latin typeface="Constantia" pitchFamily="18" charset="0"/>
              </a:rPr>
              <a:t>cleared for development</a:t>
            </a:r>
            <a:r>
              <a:rPr lang="en-US" sz="2400" dirty="0" smtClean="0">
                <a:latin typeface="Constantia" pitchFamily="18" charset="0"/>
              </a:rPr>
              <a:t>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860" y="3922339"/>
            <a:ext cx="4168140" cy="29356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23860" y="0"/>
            <a:ext cx="4168140" cy="35433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761" y="334479"/>
            <a:ext cx="10504013" cy="582328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Soil and Geotechnical Conservation 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337" y="625643"/>
            <a:ext cx="11758863" cy="6079958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Conservation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administered by the Cabarrus Soil and Water Conservation District. </a:t>
            </a:r>
            <a:endParaRPr lang="en-US" sz="24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 Facilitates responsible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use of the land and all its natural resources. </a:t>
            </a:r>
            <a:endParaRPr lang="en-US" sz="24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board of supervisors convene monthly to discuss local soil and water conservation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priorities.</a:t>
            </a:r>
            <a:endParaRPr lang="en-US" sz="2000" dirty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1970" y="3020377"/>
            <a:ext cx="7860030" cy="3837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315091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1109" y="581891"/>
            <a:ext cx="11028217" cy="665018"/>
          </a:xfrm>
        </p:spPr>
        <p:txBody>
          <a:bodyPr>
            <a:normAutofit/>
          </a:bodyPr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Project </a:t>
            </a:r>
            <a:r>
              <a:rPr lang="en-US" dirty="0" smtClean="0">
                <a:solidFill>
                  <a:schemeClr val="tx1"/>
                </a:solidFill>
              </a:rPr>
              <a:t>Phasing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0109" y="914400"/>
            <a:ext cx="11790218" cy="5763491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Constantia" pitchFamily="18" charset="0"/>
              </a:rPr>
              <a:t>The city has installed plans to conserve land and its natural </a:t>
            </a:r>
            <a:r>
              <a:rPr lang="en-US" sz="2800" dirty="0" smtClean="0">
                <a:solidFill>
                  <a:schemeClr val="tx1"/>
                </a:solidFill>
                <a:latin typeface="Constantia" pitchFamily="18" charset="0"/>
              </a:rPr>
              <a:t>resources.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Constantia" pitchFamily="18" charset="0"/>
              </a:rPr>
              <a:t>The areas that are largely unprotected and undeveloped have been earmarked for </a:t>
            </a:r>
            <a:r>
              <a:rPr lang="en-US" sz="2800" dirty="0" smtClean="0">
                <a:solidFill>
                  <a:schemeClr val="tx1"/>
                </a:solidFill>
                <a:latin typeface="Constantia" pitchFamily="18" charset="0"/>
              </a:rPr>
              <a:t>conservation.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  <a:latin typeface="Constantia" pitchFamily="18" charset="0"/>
              </a:rPr>
              <a:t>The selection criteria </a:t>
            </a:r>
            <a:r>
              <a:rPr lang="en-US" sz="2800" dirty="0" smtClean="0">
                <a:solidFill>
                  <a:schemeClr val="tx1"/>
                </a:solidFill>
                <a:latin typeface="Constantia" pitchFamily="18" charset="0"/>
              </a:rPr>
              <a:t>for development areas take </a:t>
            </a:r>
            <a:r>
              <a:rPr lang="en-US" sz="2800" dirty="0">
                <a:solidFill>
                  <a:schemeClr val="tx1"/>
                </a:solidFill>
                <a:latin typeface="Constantia" pitchFamily="18" charset="0"/>
              </a:rPr>
              <a:t>into consideration the physical </a:t>
            </a:r>
            <a:r>
              <a:rPr lang="en-US" sz="2800" dirty="0" smtClean="0">
                <a:solidFill>
                  <a:schemeClr val="tx1"/>
                </a:solidFill>
                <a:latin typeface="Constantia" pitchFamily="18" charset="0"/>
              </a:rPr>
              <a:t>diversity.</a:t>
            </a:r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7666" y="405063"/>
            <a:ext cx="8596668" cy="770021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Open </a:t>
            </a:r>
            <a:r>
              <a:rPr lang="en-US" dirty="0" smtClean="0">
                <a:solidFill>
                  <a:schemeClr val="tx1"/>
                </a:solidFill>
              </a:rPr>
              <a:t>Space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026695"/>
            <a:ext cx="12192000" cy="5710989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Two categories of open space: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the undeveloped land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and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the recreation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areas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Among </a:t>
            </a:r>
            <a:r>
              <a:rPr lang="en-US" sz="2400" dirty="0">
                <a:solidFill>
                  <a:schemeClr val="tx1"/>
                </a:solidFill>
                <a:latin typeface="Constantia" panose="02030602050306030303" pitchFamily="18" charset="0"/>
              </a:rPr>
              <a:t>its open spaces for conservation include land trust properties, state parks and forests, as well as areas protected by conservation 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easements</a:t>
            </a:r>
            <a:r>
              <a:rPr lang="en-US" sz="2400" dirty="0" smtClean="0">
                <a:solidFill>
                  <a:schemeClr val="tx1"/>
                </a:solidFill>
                <a:latin typeface="Constantia" panose="02030602050306030303" pitchFamily="18" charset="0"/>
              </a:rPr>
              <a:t>.</a:t>
            </a:r>
            <a:endParaRPr lang="en-US" sz="2400" dirty="0" smtClean="0">
              <a:solidFill>
                <a:schemeClr val="tx1"/>
              </a:solidFill>
              <a:latin typeface="Constantia" panose="020306020503060303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3580" y="3266092"/>
            <a:ext cx="6408420" cy="3591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3236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80165" y="432263"/>
            <a:ext cx="8596668" cy="68106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References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673" y="930443"/>
            <a:ext cx="11713653" cy="5678176"/>
          </a:xfrm>
        </p:spPr>
        <p:txBody>
          <a:bodyPr>
            <a:norm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onstantia" pitchFamily="18" charset="0"/>
              </a:rPr>
              <a:t>City of Concord. (2017, June). Conservation and Open Space Plan. Retrieved from http://www.arcgis.com/apps/MapJournal/index.html?appid=413f41065dc34f4a874525140e20d57e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  <a:latin typeface="Constantia" pitchFamily="18" charset="0"/>
              </a:rPr>
              <a:t>Thompson, A. (2020). Concord making push to connect city through greenways, multi-use paths. Independent Tribune. Retrieved from https://independenttribune.com/cit/concord-making-push-to-connect-city-through-greenways-multi-use-paths/article_d7faa9fc-9246-50da-8058-0522a089ee3e.html</a:t>
            </a:r>
          </a:p>
          <a:p>
            <a:pPr>
              <a:lnSpc>
                <a:spcPct val="200000"/>
              </a:lnSpc>
              <a:buFont typeface="Wingdings" pitchFamily="2" charset="2"/>
              <a:buChar char="Ø"/>
            </a:pPr>
            <a:endParaRPr lang="en-US" sz="2000" dirty="0">
              <a:solidFill>
                <a:schemeClr val="tx1"/>
              </a:solidFill>
              <a:latin typeface="Constantia" pitchFamily="18" charset="0"/>
            </a:endParaRPr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7272</TotalTime>
  <Words>338</Words>
  <Application>Microsoft Office PowerPoint</Application>
  <PresentationFormat>Widescreen</PresentationFormat>
  <Paragraphs>30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Constantia</vt:lpstr>
      <vt:lpstr>Trebuchet MS</vt:lpstr>
      <vt:lpstr>Wingdings</vt:lpstr>
      <vt:lpstr>Wingdings 3</vt:lpstr>
      <vt:lpstr>Facet</vt:lpstr>
      <vt:lpstr>Concord NC Name Date</vt:lpstr>
      <vt:lpstr>Site Overview</vt:lpstr>
      <vt:lpstr>Soil and Geotechnical Conservation </vt:lpstr>
      <vt:lpstr>Project Phasing</vt:lpstr>
      <vt:lpstr>Open Space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Should Same-Sex Marriage Have Children?</dc:title>
  <dc:creator>GERRAKYM</dc:creator>
  <cp:lastModifiedBy>HP</cp:lastModifiedBy>
  <cp:revision>971</cp:revision>
  <dcterms:created xsi:type="dcterms:W3CDTF">2016-05-08T08:20:33Z</dcterms:created>
  <dcterms:modified xsi:type="dcterms:W3CDTF">2020-10-01T13:49:06Z</dcterms:modified>
</cp:coreProperties>
</file>